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6" r:id="rId5"/>
    <p:sldId id="270" r:id="rId6"/>
    <p:sldId id="272" r:id="rId7"/>
    <p:sldId id="295" r:id="rId8"/>
    <p:sldId id="276" r:id="rId9"/>
    <p:sldId id="277" r:id="rId10"/>
    <p:sldId id="278" r:id="rId11"/>
    <p:sldId id="280" r:id="rId12"/>
    <p:sldId id="283" r:id="rId13"/>
    <p:sldId id="286" r:id="rId14"/>
    <p:sldId id="287" r:id="rId15"/>
    <p:sldId id="29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CC4BC-40F5-41BD-8C74-4F9EBCBB30C7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25E9F-BAA3-4869-8AC4-3D2BBB40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144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CCD43-523A-6131-5336-47F5E3D0C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B0B6AF-A062-F4D1-D0F3-14136A7C1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710E98-51F9-F0BD-5A77-0176BD08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B1B7-4E7D-422C-B1E4-F751E2AF50E1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DA86EA-8D0B-B3E7-DAFF-0E27E39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66C48-1545-2D99-AB0C-8B5B7DB4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73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0C089-0027-8621-0EC0-F29A296C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F41C89-5172-3497-52BB-9E92C934F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9050A4-FE90-B1A9-EB39-3DB99666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2AFD-5467-422D-A2AD-B70C3B9D0E2B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79AD57-D983-72A1-83B1-8874C7C4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AABC38-CD33-A5E5-ED73-84D2F777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09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470E80A-F9C0-CA8D-2E7B-2BBD6C9AE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B29DF5-0A04-420B-AF39-9D29CEA92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263A67-EFC5-BDB4-8D8D-AD9F5F51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8F0A-38E8-48A2-80D8-63877CFB9372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ED5E2-E3D8-7426-9009-46AB741F6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CA71D0-77EB-CC96-C9D2-CAA7448A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04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910BC-D8D9-6E6D-BE5C-F27DEB99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ACC1BD-71A3-3418-50A8-4A1E02D8C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15548-0E71-FB91-DA9C-DD0E508E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31C55-8F44-408D-98B3-58E27D7C9F02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2A0920-2344-6C32-8412-DEB6530E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ACA736-A8B8-320E-411C-DE9A3777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28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7C00C-F247-930D-DAF9-2516986B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E9F621-1827-04D2-6BE1-6CD036F2C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2380AB-5C32-357A-EA2F-3206B3C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7DA01-1718-4ADB-8C17-7FCD906A8B90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BFABF2-308B-6EB5-5612-321A7D4C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BACA35-7248-9F72-09F6-4562E92E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6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C50A4-C46C-137A-A847-9BE55EC9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4C09C4-3435-B2C8-49D0-2F9E7F7E4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5C3264-31C1-1216-2C24-6B0E9FBD1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CBECB7-A3D6-4736-C1C0-8C0B19171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D214-7951-4681-B9B5-F7FB0A1D4AD3}" type="datetime1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5C59F1-ADAA-9D8C-318D-89C82E50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839645-177A-EAEB-1304-6F7E1306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5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BE68C-07C5-3EA2-7548-61951E1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B04C79-D733-56FA-51B7-0D49E4F0B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EC83E3-EEAC-5290-FC52-EF61272BD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4A8638-7BC0-5794-8D19-9F26A6B18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1DBED2-A96F-A2F9-8237-980212689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27B3B8-CE35-B305-01BE-56C87D1C3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28AB-B753-4A46-96AC-7442B566DDB9}" type="datetime1">
              <a:rPr lang="ru-RU" smtClean="0"/>
              <a:t>05.09.2025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3A7172-F6DB-4F18-9105-C1E7DFC6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3A47A9-EF4B-5B60-4AE1-7B5234EF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25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6DD42-14E5-759D-784A-F56ABE5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5AB277-0782-0AA2-56CA-E6E745DE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366C-75F9-491A-846C-42E01188FEEA}" type="datetime1">
              <a:rPr lang="ru-RU" smtClean="0"/>
              <a:t>05.09.2025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ED45DF-4123-EB8E-42D2-9D492A32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D9E3FBA-C805-812D-B712-DD2965AE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72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80FE8F-B161-66B9-B138-87A04144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5F3C-5BD2-4C71-9244-334521F5DC83}" type="datetime1">
              <a:rPr lang="ru-RU" smtClean="0"/>
              <a:t>05.09.2025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D9E387-AB44-B145-A264-E770B3AD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EA459-DDE3-C504-30D9-A03C7FFD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04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5F9299-DC7E-5992-E02D-9488A14D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9E84B-9087-9201-06A2-69BFBBEFC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E4DF31-711E-EA26-D5C0-A963A5037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9A535C-EE62-46B7-920C-8072957C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4A52-93BF-47BD-B884-F21EFE8FB1EB}" type="datetime1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AB22CE-E099-3286-4BCC-83F0C7FC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218B2A-AA08-D1CB-A801-6A918A1F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47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AA14C-3609-4368-297B-1F4080A8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BBBA38-E978-665B-0FF5-235CFC1C5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63D643-81F0-9B8F-A6DE-790DE9816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4BBC9C-53F3-3659-C3AC-6A388AC14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61DC-69DF-4EE1-A85A-2ACD46AF4D6E}" type="datetime1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26DC51-2C7C-FB54-6180-A358D7C1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F7AB6E-350C-4C86-5756-15C1CFA4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90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7B135-D99A-C671-36FC-6F1F86D7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8BB625-A316-5FBE-6D54-D963F15B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8FD7DB-3F3C-0C49-6D9B-D58A56220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1912A-ED6F-4FAF-9CA3-A17CDA6E0B35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22C45F-E8AB-4896-0778-DBC47AF9A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9CA8C5-6CE5-8585-66B0-26277D489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78161-6DCB-415B-B15B-8912E1311E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89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76EFF-BB18-BCBE-3C27-DB51C4C5C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75" y="1174853"/>
            <a:ext cx="8861023" cy="2588883"/>
          </a:xfrm>
        </p:spPr>
        <p:txBody>
          <a:bodyPr>
            <a:noAutofit/>
          </a:bodyPr>
          <a:lstStyle/>
          <a:p>
            <a:pPr algn="l"/>
            <a:br>
              <a:rPr lang="ru-RU" sz="3600" dirty="0">
                <a:latin typeface="+mn-lt"/>
                <a:ea typeface="PT Sans" panose="020B0503020203020204" pitchFamily="34" charset="-52"/>
              </a:rPr>
            </a:br>
            <a:br>
              <a:rPr lang="ru-RU" sz="3600" dirty="0">
                <a:latin typeface="+mn-lt"/>
                <a:ea typeface="PT Sans" panose="020B0503020203020204" pitchFamily="34" charset="-52"/>
              </a:rPr>
            </a:br>
            <a:r>
              <a:rPr lang="ru-RU" sz="3600" dirty="0">
                <a:latin typeface="+mn-lt"/>
                <a:ea typeface="PT Sans" panose="020B0503020203020204" pitchFamily="34" charset="-52"/>
              </a:rPr>
              <a:t>Система технического зрения для поиска пострадавших в чрезвычайных ситуациях с применением БПЛА</a:t>
            </a:r>
          </a:p>
        </p:txBody>
      </p:sp>
    </p:spTree>
    <p:extLst>
      <p:ext uri="{BB962C8B-B14F-4D97-AF65-F5344CB8AC3E}">
        <p14:creationId xmlns:p14="http://schemas.microsoft.com/office/powerpoint/2010/main" val="9813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9961D2-17FE-D470-2D8F-97D6B15F3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7E2A56-5626-A99A-C961-100BEFE30BCE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8382F49-3375-7FFC-EB5B-7413F8C1DE8A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857ABFD-4EF1-033D-6D40-8CE78C60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4250" y="5677477"/>
            <a:ext cx="431223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472B4-8051-8EA4-5EE7-DFB10407BBA9}"/>
              </a:ext>
            </a:extLst>
          </p:cNvPr>
          <p:cNvSpPr txBox="1"/>
          <p:nvPr/>
        </p:nvSpPr>
        <p:spPr>
          <a:xfrm>
            <a:off x="236838" y="954107"/>
            <a:ext cx="4603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Обнаружение объекта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BE09D-F88D-652A-31FF-22D32DF6BDB9}"/>
              </a:ext>
            </a:extLst>
          </p:cNvPr>
          <p:cNvSpPr txBox="1"/>
          <p:nvPr/>
        </p:nvSpPr>
        <p:spPr>
          <a:xfrm>
            <a:off x="326645" y="1724431"/>
            <a:ext cx="6094638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Момент нулевого порядка – количество всех точек, составляющих пятно.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Моменты первого порядка – суммы координат 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x </a:t>
            </a: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и 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y</a:t>
            </a: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 точек пятна.</a:t>
            </a:r>
          </a:p>
        </p:txBody>
      </p:sp>
      <p:pic>
        <p:nvPicPr>
          <p:cNvPr id="8" name="Рисунок 7" descr="Изображение выглядит как на открытом воздухе, земля, игрушка, трав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7E22F05-D0D2-69C2-0E71-D7DAB5C8D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83" y="1505913"/>
            <a:ext cx="3291205" cy="346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3D113F-E077-D790-DF30-90EE312BABA9}"/>
              </a:ext>
            </a:extLst>
          </p:cNvPr>
          <p:cNvSpPr txBox="1"/>
          <p:nvPr/>
        </p:nvSpPr>
        <p:spPr>
          <a:xfrm>
            <a:off x="6639568" y="5021618"/>
            <a:ext cx="5002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spc="-25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Отрисовка обнаружения объекта и его координат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114FEBB-9A96-792E-D125-C95E1F78CB5E}"/>
              </a:ext>
            </a:extLst>
          </p:cNvPr>
          <p:cNvSpPr/>
          <p:nvPr/>
        </p:nvSpPr>
        <p:spPr>
          <a:xfrm>
            <a:off x="0" y="0"/>
            <a:ext cx="8149505" cy="916619"/>
          </a:xfrm>
          <a:prstGeom prst="rect">
            <a:avLst/>
          </a:prstGeom>
          <a:solidFill>
            <a:srgbClr val="808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598B41-1700-8806-B81A-94AD9D6E3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6" y="3543579"/>
            <a:ext cx="5249008" cy="21338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C76F80-1998-B221-AD3E-4EFC1E9060E9}"/>
              </a:ext>
            </a:extLst>
          </p:cNvPr>
          <p:cNvSpPr txBox="1"/>
          <p:nvPr/>
        </p:nvSpPr>
        <p:spPr>
          <a:xfrm>
            <a:off x="197486" y="98819"/>
            <a:ext cx="7984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</a:rPr>
              <a:t>Распознавание на основе цветового фильтра</a:t>
            </a:r>
          </a:p>
        </p:txBody>
      </p:sp>
    </p:spTree>
    <p:extLst>
      <p:ext uri="{BB962C8B-B14F-4D97-AF65-F5344CB8AC3E}">
        <p14:creationId xmlns:p14="http://schemas.microsoft.com/office/powerpoint/2010/main" val="193035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25FBC-4E1C-3F31-FCA2-C56D69CF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AB2E608-51B5-E38E-6559-9A60ED095C01}"/>
              </a:ext>
            </a:extLst>
          </p:cNvPr>
          <p:cNvSpPr/>
          <p:nvPr/>
        </p:nvSpPr>
        <p:spPr>
          <a:xfrm>
            <a:off x="10305054" y="5442477"/>
            <a:ext cx="1436914" cy="967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43CE1-088E-1A72-95AA-F8A66EF4B270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243C029-497C-BF56-64BE-9DBCA8500106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86CEABD-1100-FD99-0CE0-0DECAA7D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6177" y="5661146"/>
            <a:ext cx="454456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585E7-4CFB-A513-7306-A0F2C001F7A1}"/>
              </a:ext>
            </a:extLst>
          </p:cNvPr>
          <p:cNvSpPr txBox="1"/>
          <p:nvPr/>
        </p:nvSpPr>
        <p:spPr>
          <a:xfrm>
            <a:off x="90292" y="923273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Проектирование на поверхность земли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4D401F-4AAF-82D3-CA53-2CD15977A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8" y="1289530"/>
            <a:ext cx="4186657" cy="3613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04D7E-1829-C8EC-710B-439398C08159}"/>
                  </a:ext>
                </a:extLst>
              </p:cNvPr>
              <p:cNvSpPr txBox="1"/>
              <p:nvPr/>
            </p:nvSpPr>
            <p:spPr>
              <a:xfrm>
                <a:off x="79899" y="5033808"/>
                <a:ext cx="2631521" cy="1619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200" spc="-25" smtClean="0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α</m:t>
                      </m:r>
                      <m: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=90°</m:t>
                      </m:r>
                      <m:r>
                        <a:rPr lang="en-US" sz="1200" i="1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Ѳ</m:t>
                      </m:r>
                      <m:r>
                        <a:rPr lang="ru-RU" sz="1200" i="1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σ</m:t>
                      </m:r>
                      <m:r>
                        <a:rPr lang="ru-RU" sz="1200" i="1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β</m:t>
                      </m:r>
                      <m: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/2</m:t>
                      </m:r>
                    </m:oMath>
                  </m:oMathPara>
                </a14:m>
                <a:endParaRPr lang="ru-RU" sz="1200" spc="-25" dirty="0">
                  <a:solidFill>
                    <a:srgbClr val="141414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a</m:t>
                      </m:r>
                      <m: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h</m:t>
                      </m:r>
                      <m:r>
                        <a:rPr lang="en-US" sz="1200" i="1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ru-RU" sz="1200" i="1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α</m:t>
                          </m:r>
                          <m: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ru-RU" sz="1200" spc="-25" dirty="0">
                  <a:solidFill>
                    <a:srgbClr val="141414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b</m:t>
                      </m:r>
                      <m: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a</m:t>
                      </m:r>
                      <m:r>
                        <a:rPr lang="en-US" sz="1200" i="1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ru-RU" sz="1200" i="1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tan</m:t>
                          </m:r>
                        </m:fName>
                        <m:e>
                          <m: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α</m:t>
                          </m:r>
                          <m: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</m:t>
                          </m:r>
                        </m:e>
                      </m:func>
                      <m:r>
                        <m:rPr>
                          <m:sty m:val="p"/>
                        </m:rP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β</m:t>
                      </m:r>
                      <m: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  <m:r>
                        <a:rPr lang="ru-RU" sz="1200" i="1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h</m:t>
                      </m:r>
                      <m: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ru-RU" sz="1200" spc="-25" dirty="0">
                  <a:solidFill>
                    <a:srgbClr val="141414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c</m:t>
                      </m:r>
                      <m: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ru-RU" sz="1200" i="1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a</m:t>
                          </m:r>
                        </m:num>
                        <m:den>
                          <m:func>
                            <m:funcPr>
                              <m:ctrlPr>
                                <a:rPr lang="ru-RU" sz="1200" i="1" spc="-25">
                                  <a:solidFill>
                                    <a:srgbClr val="14141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spc="-25">
                                  <a:solidFill>
                                    <a:srgbClr val="14141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sz="1200" i="1" spc="-25">
                                      <a:solidFill>
                                        <a:srgbClr val="14141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ru-RU" sz="1200" spc="-25">
                                      <a:solidFill>
                                        <a:srgbClr val="14141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num>
                                <m:den>
                                  <m:r>
                                    <a:rPr lang="en-US" sz="1200" spc="-25">
                                      <a:solidFill>
                                        <a:srgbClr val="14141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200" spc="-25" dirty="0">
                  <a:solidFill>
                    <a:srgbClr val="141414"/>
                  </a:solidFill>
                  <a:effectLst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04D7E-1829-C8EC-710B-439398C08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" y="5033808"/>
                <a:ext cx="2631521" cy="1619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7A4A2C-D697-2BD9-2E14-BDB97187DC08}"/>
                  </a:ext>
                </a:extLst>
              </p:cNvPr>
              <p:cNvSpPr txBox="1"/>
              <p:nvPr/>
            </p:nvSpPr>
            <p:spPr>
              <a:xfrm>
                <a:off x="1809530" y="5041245"/>
                <a:ext cx="3002267" cy="80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200" spc="-25" dirty="0">
                    <a:solidFill>
                      <a:srgbClr val="141414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К</a:t>
                </a:r>
                <a:r>
                  <a:rPr lang="ru-RU" sz="1200" spc="-25" dirty="0">
                    <a:solidFill>
                      <a:srgbClr val="141414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оличество метров в одном пикселе:</a:t>
                </a:r>
              </a:p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200" spc="-25" dirty="0">
                    <a:solidFill>
                      <a:srgbClr val="141414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              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x</m:t>
                        </m:r>
                      </m:sub>
                    </m:sSub>
                    <m:r>
                      <a:rPr lang="en-US" sz="1200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c</m:t>
                        </m:r>
                      </m:num>
                      <m:den>
                        <m:sSub>
                          <m:sSubPr>
                            <m:ctrlPr>
                              <a:rPr lang="ru-RU" sz="1200" i="1" spc="-25">
                                <a:solidFill>
                                  <a:srgbClr val="14141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spc="-25">
                                <a:solidFill>
                                  <a:srgbClr val="14141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spc="-25">
                                <a:solidFill>
                                  <a:srgbClr val="14141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x</m:t>
                            </m:r>
                          </m:sub>
                        </m:sSub>
                      </m:den>
                    </m:f>
                    <m:r>
                      <a:rPr lang="en-US" sz="1200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y</m:t>
                        </m:r>
                      </m:sub>
                    </m:sSub>
                    <m:r>
                      <a:rPr lang="en-US" sz="1200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c</m:t>
                        </m:r>
                      </m:num>
                      <m:den>
                        <m:sSub>
                          <m:sSubPr>
                            <m:ctrlPr>
                              <a:rPr lang="ru-RU" sz="1200" i="1" spc="-25">
                                <a:solidFill>
                                  <a:srgbClr val="14141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spc="-25">
                                <a:solidFill>
                                  <a:srgbClr val="14141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spc="-25">
                                <a:solidFill>
                                  <a:srgbClr val="14141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y</m:t>
                            </m:r>
                          </m:sub>
                        </m:sSub>
                      </m:den>
                    </m:f>
                    <m:r>
                      <a:rPr lang="en-US" sz="1200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</m:oMath>
                </a14:m>
                <a:endParaRPr lang="ru-RU" sz="1200" spc="-25" dirty="0">
                  <a:solidFill>
                    <a:srgbClr val="14141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7A4A2C-D697-2BD9-2E14-BDB97187D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530" y="5041245"/>
                <a:ext cx="3002267" cy="8024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CD5733-95C4-5498-57C5-A6F97DD102E4}"/>
                  </a:ext>
                </a:extLst>
              </p:cNvPr>
              <p:cNvSpPr txBox="1"/>
              <p:nvPr/>
            </p:nvSpPr>
            <p:spPr>
              <a:xfrm>
                <a:off x="1827528" y="5872084"/>
                <a:ext cx="2984269" cy="646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200" spc="-25" dirty="0">
                    <a:solidFill>
                      <a:srgbClr val="141414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Проецирование</a:t>
                </a:r>
                <a:r>
                  <a:rPr lang="ru-RU" sz="1200" spc="-25" dirty="0">
                    <a:solidFill>
                      <a:srgbClr val="141414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координат человека:</a:t>
                </a:r>
              </a:p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200" spc="-25" dirty="0">
                    <a:solidFill>
                      <a:srgbClr val="141414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PM</m:t>
                        </m:r>
                      </m:sub>
                    </m:sSub>
                    <m:r>
                      <a:rPr lang="en-US" sz="1200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</m:t>
                        </m:r>
                      </m:sub>
                    </m:sSub>
                    <m:r>
                      <a:rPr lang="en-US" sz="1200" i="1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∗</m:t>
                    </m:r>
                    <m:sSub>
                      <m:sSub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x</m:t>
                        </m:r>
                      </m:sub>
                    </m:sSub>
                    <m:r>
                      <a:rPr lang="en-US" sz="1200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200" b="0" i="1" spc="-25" smtClean="0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PM</m:t>
                        </m:r>
                      </m:sub>
                    </m:sSub>
                    <m:r>
                      <a:rPr lang="en-US" sz="1200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</m:t>
                        </m:r>
                      </m:sub>
                    </m:sSub>
                    <m:r>
                      <a:rPr lang="en-US" sz="1200" i="1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∗</m:t>
                    </m:r>
                    <m:sSub>
                      <m:sSubPr>
                        <m:ctrlPr>
                          <a:rPr lang="ru-RU" sz="1200" i="1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spc="-25">
                            <a:solidFill>
                              <a:srgbClr val="14141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y</m:t>
                        </m:r>
                      </m:sub>
                    </m:sSub>
                    <m:r>
                      <a:rPr lang="en-US" sz="1200" i="1" spc="-25">
                        <a:solidFill>
                          <a:srgbClr val="14141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</m:oMath>
                </a14:m>
                <a:endParaRPr lang="ru-RU" sz="1200" spc="-25" dirty="0">
                  <a:solidFill>
                    <a:srgbClr val="14141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CD5733-95C4-5498-57C5-A6F97DD10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528" y="5872084"/>
                <a:ext cx="2984269" cy="646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8D32C92-FA65-9135-E1B1-63037624118B}"/>
              </a:ext>
            </a:extLst>
          </p:cNvPr>
          <p:cNvSpPr txBox="1"/>
          <p:nvPr/>
        </p:nvSpPr>
        <p:spPr>
          <a:xfrm>
            <a:off x="236838" y="74326"/>
            <a:ext cx="7643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Определение координат распознанного объекта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4DCDF8-4BED-F3D2-DA8F-8B07A7EC1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818" y="1610792"/>
            <a:ext cx="5155251" cy="3291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680F1-D64F-D18C-DE26-DF35C3AF3DD5}"/>
                  </a:ext>
                </a:extLst>
              </p:cNvPr>
              <p:cNvSpPr txBox="1"/>
              <p:nvPr/>
            </p:nvSpPr>
            <p:spPr>
              <a:xfrm>
                <a:off x="6096000" y="5028797"/>
                <a:ext cx="1687966" cy="407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2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ru-RU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sz="1200" i="0">
                              <a:latin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a:rPr lang="ru-RU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2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200" i="0">
                              <a:latin typeface="Cambria Math" panose="02040503050406030204" pitchFamily="18" charset="0"/>
                            </a:rPr>
                            <m:t>PM</m:t>
                          </m:r>
                        </m:sub>
                      </m:sSub>
                      <m:r>
                        <a:rPr lang="ru-RU" sz="12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680F1-D64F-D18C-DE26-DF35C3AF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28797"/>
                <a:ext cx="1687966" cy="40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F7515-65F0-4353-0655-0C5277822BF1}"/>
                  </a:ext>
                </a:extLst>
              </p:cNvPr>
              <p:cNvSpPr txBox="1"/>
              <p:nvPr/>
            </p:nvSpPr>
            <p:spPr>
              <a:xfrm>
                <a:off x="6018439" y="5480411"/>
                <a:ext cx="1843087" cy="438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2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ru-RU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200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ru-RU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2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ru-RU" sz="1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200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ru-RU" sz="1200" i="0">
                                  <a:latin typeface="Cambria Math" panose="02040503050406030204" pitchFamily="18" charset="0"/>
                                </a:rPr>
                                <m:t>az</m:t>
                              </m:r>
                            </m:e>
                          </m:func>
                        </m:den>
                      </m:f>
                      <m:r>
                        <a:rPr lang="ru-RU" sz="12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F7515-65F0-4353-0655-0C5277822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439" y="5480411"/>
                <a:ext cx="1843087" cy="4380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7F7584-13E2-E31A-F3BF-87527DA0FAD7}"/>
                  </a:ext>
                </a:extLst>
              </p:cNvPr>
              <p:cNvSpPr txBox="1"/>
              <p:nvPr/>
            </p:nvSpPr>
            <p:spPr>
              <a:xfrm>
                <a:off x="5603332" y="6007830"/>
                <a:ext cx="263152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200" smtClean="0">
                          <a:latin typeface="Cambria Math" panose="02040503050406030204" pitchFamily="18" charset="0"/>
                        </a:rPr>
                        <m:t>O</m:t>
                      </m:r>
                      <m:sSub>
                        <m:sSubPr>
                          <m:ctrlPr>
                            <a:rPr lang="ru-RU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200" i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ru-RU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2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ru-RU" sz="1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200" i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ru-RU" sz="12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200" i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ru-RU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200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ru-RU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2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2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200" i="0">
                              <a:latin typeface="Cambria Math" panose="02040503050406030204" pitchFamily="18" charset="0"/>
                            </a:rPr>
                            <m:t>PM</m:t>
                          </m:r>
                        </m:sub>
                      </m:sSub>
                      <m:r>
                        <a:rPr lang="ru-RU" sz="12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7F7584-13E2-E31A-F3BF-87527DA0F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332" y="6007830"/>
                <a:ext cx="2631521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BDF22A-6663-758C-6E38-BB9B143D4A37}"/>
                  </a:ext>
                </a:extLst>
              </p:cNvPr>
              <p:cNvSpPr txBox="1"/>
              <p:nvPr/>
            </p:nvSpPr>
            <p:spPr>
              <a:xfrm>
                <a:off x="7502427" y="5099813"/>
                <a:ext cx="2415631" cy="1406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HO</m:t>
                          </m:r>
                        </m:e>
                        <m:sub>
                          <m:r>
                            <a:rPr lang="ru-RU" sz="1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ru-RU" sz="1200">
                                  <a:latin typeface="Cambria Math" panose="02040503050406030204" pitchFamily="18" charset="0"/>
                                </a:rPr>
                                <m:t>ч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az</m:t>
                              </m:r>
                            </m:e>
                          </m:func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az</m:t>
                              </m:r>
                            </m:e>
                          </m:func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ru-RU" sz="1200">
                              <a:latin typeface="Cambria Math" panose="02040503050406030204" pitchFamily="18" charset="0"/>
                            </a:rPr>
                            <m:t>ч</m:t>
                          </m:r>
                        </m:sub>
                      </m:sSub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ru-RU" sz="1200">
                                  <a:latin typeface="Cambria Math" panose="02040503050406030204" pitchFamily="18" charset="0"/>
                                </a:rPr>
                                <m:t>ч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az</m:t>
                              </m:r>
                            </m:e>
                          </m:func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az</m:t>
                              </m:r>
                            </m:e>
                          </m:func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/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BDF22A-6663-758C-6E38-BB9B143D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427" y="5099813"/>
                <a:ext cx="2415631" cy="14065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A4A299-6F0C-3595-9447-87A2FE90EFAD}"/>
                  </a:ext>
                </a:extLst>
              </p:cNvPr>
              <p:cNvSpPr txBox="1"/>
              <p:nvPr/>
            </p:nvSpPr>
            <p:spPr>
              <a:xfrm>
                <a:off x="9398270" y="5344861"/>
                <a:ext cx="23077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pc="-25" smtClean="0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чАБС</m:t>
                          </m:r>
                        </m:sub>
                      </m:sSub>
                      <m: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1200" i="1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БПЛА</m:t>
                          </m:r>
                        </m:sub>
                      </m:sSub>
                      <m: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1200" i="1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ч</m:t>
                          </m:r>
                        </m:sub>
                      </m:sSub>
                      <m: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ru-RU" sz="1200" spc="-25" dirty="0">
                  <a:solidFill>
                    <a:srgbClr val="14141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Y</m:t>
                          </m:r>
                        </m:e>
                        <m:sub>
                          <m: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чАБС</m:t>
                          </m:r>
                        </m:sub>
                      </m:sSub>
                      <m: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1200" i="1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Y</m:t>
                          </m:r>
                        </m:e>
                        <m:sub>
                          <m: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БПЛА</m:t>
                          </m:r>
                        </m:sub>
                      </m:sSub>
                      <m: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1200" i="1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Y</m:t>
                          </m:r>
                        </m:e>
                        <m:sub>
                          <m:r>
                            <a:rPr lang="ru-RU" sz="1200" spc="-25">
                              <a:solidFill>
                                <a:srgbClr val="141414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ч</m:t>
                          </m:r>
                        </m:sub>
                      </m:sSub>
                      <m:r>
                        <a:rPr lang="ru-RU" sz="1200" spc="-25">
                          <a:solidFill>
                            <a:srgbClr val="14141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ru-RU" sz="1200" spc="-25" dirty="0">
                  <a:solidFill>
                    <a:srgbClr val="14141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A4A299-6F0C-3595-9447-87A2FE90E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270" y="5344861"/>
                <a:ext cx="2307772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88DF651-401C-C1AC-F49B-3397F30B56C7}"/>
              </a:ext>
            </a:extLst>
          </p:cNvPr>
          <p:cNvSpPr/>
          <p:nvPr/>
        </p:nvSpPr>
        <p:spPr>
          <a:xfrm>
            <a:off x="9849157" y="5344862"/>
            <a:ext cx="1475328" cy="6814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02F26-3ABE-D4D1-FE58-DC2587084E33}"/>
              </a:ext>
            </a:extLst>
          </p:cNvPr>
          <p:cNvSpPr txBox="1"/>
          <p:nvPr/>
        </p:nvSpPr>
        <p:spPr>
          <a:xfrm>
            <a:off x="6492411" y="916619"/>
            <a:ext cx="4696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Определение координат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105084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EA473C-D76A-A787-6E2C-B504C54B7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A4987F-5A0A-6212-342B-6E8DE749C9A4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AA4101-A32A-7071-8533-03412C98832F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24602CD-7C28-24ED-E094-AAFCEDA0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086" y="5677477"/>
            <a:ext cx="439387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B0FF3-0BFB-40B4-E746-34A6FFF7E00B}"/>
              </a:ext>
            </a:extLst>
          </p:cNvPr>
          <p:cNvSpPr txBox="1"/>
          <p:nvPr/>
        </p:nvSpPr>
        <p:spPr>
          <a:xfrm>
            <a:off x="236838" y="838381"/>
            <a:ext cx="535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Результат работы системы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6B254A-5DA0-CC5D-D6EE-549EB60FFA08}"/>
              </a:ext>
            </a:extLst>
          </p:cNvPr>
          <p:cNvSpPr txBox="1"/>
          <p:nvPr/>
        </p:nvSpPr>
        <p:spPr>
          <a:xfrm>
            <a:off x="246196" y="1484712"/>
            <a:ext cx="4980214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dirty="0"/>
              <a:t>Определенные координаты: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широта – 60.054678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долгота – 30.430651</a:t>
            </a:r>
          </a:p>
          <a:p>
            <a:pPr>
              <a:lnSpc>
                <a:spcPct val="150000"/>
              </a:lnSpc>
            </a:pPr>
            <a:r>
              <a:rPr lang="ru-RU" spc="-25" dirty="0">
                <a:solidFill>
                  <a:srgbClr val="141414"/>
                </a:solidFill>
                <a:ea typeface="Calibri" panose="020F0502020204030204" pitchFamily="34" charset="0"/>
              </a:rPr>
              <a:t>Реальные координаты(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gosur</a:t>
            </a:r>
            <a:r>
              <a:rPr lang="ru-RU" spc="-25" dirty="0">
                <a:solidFill>
                  <a:srgbClr val="141414"/>
                </a:solidFill>
                <a:ea typeface="Calibri" panose="020F0502020204030204" pitchFamily="34" charset="0"/>
              </a:rPr>
              <a:t>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широта – 60.054636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долгота – 30.430997</a:t>
            </a:r>
          </a:p>
          <a:p>
            <a:pPr>
              <a:lnSpc>
                <a:spcPct val="150000"/>
              </a:lnSpc>
            </a:pPr>
            <a:r>
              <a:rPr lang="ru-RU" spc="-25" dirty="0">
                <a:solidFill>
                  <a:srgbClr val="141414"/>
                </a:solidFill>
                <a:ea typeface="Calibri" panose="020F0502020204030204" pitchFamily="34" charset="0"/>
              </a:rPr>
              <a:t>Расстояние между точками(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GELEOT</a:t>
            </a: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.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ru</a:t>
            </a:r>
            <a:r>
              <a:rPr lang="ru-RU" spc="-25" dirty="0">
                <a:solidFill>
                  <a:srgbClr val="141414"/>
                </a:solidFill>
                <a:ea typeface="Calibri" panose="020F0502020204030204" pitchFamily="34" charset="0"/>
              </a:rPr>
              <a:t>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19,8 м</a:t>
            </a:r>
          </a:p>
          <a:p>
            <a:pPr>
              <a:lnSpc>
                <a:spcPct val="150000"/>
              </a:lnSpc>
            </a:pP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По итогам провидения экспериментов была определена оценка среднеквадратичного отклонения: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pc="-25" dirty="0">
                <a:solidFill>
                  <a:srgbClr val="141414"/>
                </a:solidFill>
                <a:ea typeface="Calibri" panose="020F0502020204030204" pitchFamily="34" charset="0"/>
              </a:rPr>
              <a:t>7,65 м</a:t>
            </a:r>
            <a:endParaRPr lang="ru-RU" sz="1800" spc="-25" dirty="0">
              <a:solidFill>
                <a:srgbClr val="141414"/>
              </a:solidFill>
              <a:effectLst/>
              <a:ea typeface="Calibri" panose="020F0502020204030204" pitchFamily="34" charset="0"/>
            </a:endParaRPr>
          </a:p>
          <a:p>
            <a:pPr indent="450215">
              <a:lnSpc>
                <a:spcPct val="150000"/>
              </a:lnSpc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2F274-A112-8B23-603C-5D36F2DD3CF6}"/>
              </a:ext>
            </a:extLst>
          </p:cNvPr>
          <p:cNvSpPr txBox="1"/>
          <p:nvPr/>
        </p:nvSpPr>
        <p:spPr>
          <a:xfrm>
            <a:off x="236838" y="74326"/>
            <a:ext cx="2276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Тестирование</a:t>
            </a:r>
          </a:p>
        </p:txBody>
      </p:sp>
      <p:pic>
        <p:nvPicPr>
          <p:cNvPr id="3" name="Рисунок 2" descr="Изображение выглядит как текст, диаграмма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CFEA4AD-A565-14C5-AE7D-F1D7A0B0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560" y="3931745"/>
            <a:ext cx="3034653" cy="27905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дом, на открытом воздух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8946DA8-93D5-D13D-9B8B-5AB848A48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578" y="1258156"/>
            <a:ext cx="4638618" cy="25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1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18C90-55B9-1BC1-51AE-0AFE6F0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BDDC6E-9F1A-E12A-0F76-2B59D42A2921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7DBA5CC-0C4C-4FBF-712F-693E90214713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12EEAAE-202C-F6EF-79D9-931E98B3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2237" y="5677477"/>
            <a:ext cx="263236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9B988E8-3319-2B53-4FD1-0471027B358B}"/>
              </a:ext>
            </a:extLst>
          </p:cNvPr>
          <p:cNvSpPr/>
          <p:nvPr/>
        </p:nvSpPr>
        <p:spPr>
          <a:xfrm>
            <a:off x="10646229" y="5494564"/>
            <a:ext cx="1545771" cy="740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7E16C5-6E8C-70F4-BA5D-F1D28B2C5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69" y="1774953"/>
            <a:ext cx="10367261" cy="5036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3B15E6-7995-888D-3178-EC5E9966FA65}"/>
              </a:ext>
            </a:extLst>
          </p:cNvPr>
          <p:cNvSpPr txBox="1"/>
          <p:nvPr/>
        </p:nvSpPr>
        <p:spPr>
          <a:xfrm>
            <a:off x="236838" y="895215"/>
            <a:ext cx="3843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Структурная схема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6B2A0-20BC-0915-64EB-0E01CED19858}"/>
              </a:ext>
            </a:extLst>
          </p:cNvPr>
          <p:cNvSpPr txBox="1"/>
          <p:nvPr/>
        </p:nvSpPr>
        <p:spPr>
          <a:xfrm>
            <a:off x="236838" y="85932"/>
            <a:ext cx="4453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Техническая составляющая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6E3C590-59E4-985B-3C82-E17638299F59}"/>
              </a:ext>
            </a:extLst>
          </p:cNvPr>
          <p:cNvSpPr/>
          <p:nvPr/>
        </p:nvSpPr>
        <p:spPr>
          <a:xfrm>
            <a:off x="0" y="5902779"/>
            <a:ext cx="1126671" cy="538842"/>
          </a:xfrm>
          <a:prstGeom prst="rect">
            <a:avLst/>
          </a:prstGeom>
          <a:solidFill>
            <a:srgbClr val="808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DE5479C6-CC1C-70B4-40CE-BCEE756E9B8E}"/>
              </a:ext>
            </a:extLst>
          </p:cNvPr>
          <p:cNvSpPr txBox="1">
            <a:spLocks/>
          </p:cNvSpPr>
          <p:nvPr/>
        </p:nvSpPr>
        <p:spPr>
          <a:xfrm>
            <a:off x="431717" y="5989637"/>
            <a:ext cx="263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3682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45C67-4108-88C0-51D1-71F83F322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ECCE0C-E595-3135-4B2D-5EF4B9F66523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925206C-E4D2-6BA6-DAD6-194F4AF40E02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2ACE304-E1EA-DC70-2257-5D36E89F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2237" y="5677477"/>
            <a:ext cx="263236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366A0C2-606C-FD66-7B8E-9C70E71F4764}"/>
              </a:ext>
            </a:extLst>
          </p:cNvPr>
          <p:cNvSpPr/>
          <p:nvPr/>
        </p:nvSpPr>
        <p:spPr>
          <a:xfrm>
            <a:off x="10646229" y="5494564"/>
            <a:ext cx="1545771" cy="740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04994-CFD1-B74D-ED08-255951C5334C}"/>
              </a:ext>
            </a:extLst>
          </p:cNvPr>
          <p:cNvSpPr txBox="1"/>
          <p:nvPr/>
        </p:nvSpPr>
        <p:spPr>
          <a:xfrm>
            <a:off x="236838" y="895215"/>
            <a:ext cx="478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Функциональная схема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A11234-A371-7CE2-F9A2-757C9B45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32" y="1841847"/>
            <a:ext cx="10434805" cy="4162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588175-14F9-92A2-15CD-96DB59E43697}"/>
              </a:ext>
            </a:extLst>
          </p:cNvPr>
          <p:cNvSpPr txBox="1"/>
          <p:nvPr/>
        </p:nvSpPr>
        <p:spPr>
          <a:xfrm>
            <a:off x="236838" y="85932"/>
            <a:ext cx="4453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Техническая составляющая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2BAC952-D88A-97CF-AFFF-6745F9D51BF3}"/>
              </a:ext>
            </a:extLst>
          </p:cNvPr>
          <p:cNvSpPr/>
          <p:nvPr/>
        </p:nvSpPr>
        <p:spPr>
          <a:xfrm>
            <a:off x="0" y="5902779"/>
            <a:ext cx="1126671" cy="538842"/>
          </a:xfrm>
          <a:prstGeom prst="rect">
            <a:avLst/>
          </a:prstGeom>
          <a:solidFill>
            <a:srgbClr val="808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0A77FC2F-EC0A-1D8E-7883-E9E9320989C3}"/>
              </a:ext>
            </a:extLst>
          </p:cNvPr>
          <p:cNvSpPr txBox="1">
            <a:spLocks/>
          </p:cNvSpPr>
          <p:nvPr/>
        </p:nvSpPr>
        <p:spPr>
          <a:xfrm>
            <a:off x="431717" y="5989637"/>
            <a:ext cx="263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2381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41E901-882D-65D7-92D3-D24199A6A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B5624-2548-871B-DB5A-1BE5BF6364C5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1F6F080-646A-307A-FA37-D6661DAD668A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37C81E7-D8A9-A029-F569-9C6171A54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02" y="278473"/>
            <a:ext cx="2375819" cy="6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938F1E8-EEE1-785F-35BB-F27527C3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2237" y="5677477"/>
            <a:ext cx="263236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35B0F6-DF1C-9FB3-1A2A-4652E9763715}"/>
              </a:ext>
            </a:extLst>
          </p:cNvPr>
          <p:cNvSpPr/>
          <p:nvPr/>
        </p:nvSpPr>
        <p:spPr>
          <a:xfrm>
            <a:off x="10646229" y="5494564"/>
            <a:ext cx="1545771" cy="740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B01F9-C71A-1AED-4A05-40FF7AD86CF9}"/>
              </a:ext>
            </a:extLst>
          </p:cNvPr>
          <p:cNvSpPr txBox="1"/>
          <p:nvPr/>
        </p:nvSpPr>
        <p:spPr>
          <a:xfrm>
            <a:off x="236794" y="708623"/>
            <a:ext cx="3534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Элементная база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B49EA-B585-5942-8502-65F5CCF13571}"/>
              </a:ext>
            </a:extLst>
          </p:cNvPr>
          <p:cNvSpPr txBox="1"/>
          <p:nvPr/>
        </p:nvSpPr>
        <p:spPr>
          <a:xfrm>
            <a:off x="825055" y="1494880"/>
            <a:ext cx="287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131313"/>
                </a:solidFill>
              </a:rPr>
              <a:t>HEX Pixhawk Cube Orange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+ 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D4A93-80FE-5711-51EF-C8A7F3D1D1DB}"/>
              </a:ext>
            </a:extLst>
          </p:cNvPr>
          <p:cNvSpPr txBox="1"/>
          <p:nvPr/>
        </p:nvSpPr>
        <p:spPr>
          <a:xfrm>
            <a:off x="4838412" y="1519373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NVIDIA Jetson Xavier NX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5F6F6-D680-072B-1B02-0810B735117E}"/>
              </a:ext>
            </a:extLst>
          </p:cNvPr>
          <p:cNvSpPr txBox="1"/>
          <p:nvPr/>
        </p:nvSpPr>
        <p:spPr>
          <a:xfrm>
            <a:off x="8385348" y="1519373"/>
            <a:ext cx="261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131313"/>
                </a:solidFill>
              </a:rPr>
              <a:t>Ximea XiQ MQ022CG-CM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A48F2-09E8-3AFD-46E3-367026B69D79}"/>
              </a:ext>
            </a:extLst>
          </p:cNvPr>
          <p:cNvSpPr txBox="1"/>
          <p:nvPr/>
        </p:nvSpPr>
        <p:spPr>
          <a:xfrm>
            <a:off x="236838" y="85932"/>
            <a:ext cx="4453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Техническая составляющая</a:t>
            </a:r>
          </a:p>
        </p:txBody>
      </p:sp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DFCAE368-04F6-1007-0D9A-E9049C3EA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113" y="2376289"/>
            <a:ext cx="2531811" cy="253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Изображение выглядит как электроника, Электронная техника, Компьютерный компонент, Компьютерное желез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98FDA95-9BF1-31E1-E562-2BA32F597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494" y="2544824"/>
            <a:ext cx="4087376" cy="2521177"/>
          </a:xfrm>
          <a:prstGeom prst="rect">
            <a:avLst/>
          </a:prstGeom>
        </p:spPr>
      </p:pic>
      <p:pic>
        <p:nvPicPr>
          <p:cNvPr id="9" name="Рисунок 8" descr="Изображение выглядит как электрон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C4F23DF-433F-370E-5122-E35D05E359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8008"/>
          <a:stretch/>
        </p:blipFill>
        <p:spPr>
          <a:xfrm>
            <a:off x="443441" y="2004138"/>
            <a:ext cx="3420311" cy="3147074"/>
          </a:xfrm>
          <a:prstGeom prst="rect">
            <a:avLst/>
          </a:prstGeom>
        </p:spPr>
      </p:pic>
      <p:sp>
        <p:nvSpPr>
          <p:cNvPr id="13" name="AutoShape 2" descr="Picture background">
            <a:extLst>
              <a:ext uri="{FF2B5EF4-FFF2-40B4-BE49-F238E27FC236}">
                <a16:creationId xmlns:a16="http://schemas.microsoft.com/office/drawing/2014/main" id="{32409D86-B37A-D0E8-9BE1-6C2A256D8B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4" descr="Picture background">
            <a:extLst>
              <a:ext uri="{FF2B5EF4-FFF2-40B4-BE49-F238E27FC236}">
                <a16:creationId xmlns:a16="http://schemas.microsoft.com/office/drawing/2014/main" id="{A3CAF0F1-5E91-3A54-98E8-573AD8C5B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5379" y="56774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Picture background">
            <a:extLst>
              <a:ext uri="{FF2B5EF4-FFF2-40B4-BE49-F238E27FC236}">
                <a16:creationId xmlns:a16="http://schemas.microsoft.com/office/drawing/2014/main" id="{9D0751DF-C35B-6FAD-91E1-BA2D519BD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93507" y="50660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C1CC928-58D8-EB16-4126-948AAE9E265D}"/>
              </a:ext>
            </a:extLst>
          </p:cNvPr>
          <p:cNvSpPr/>
          <p:nvPr/>
        </p:nvSpPr>
        <p:spPr>
          <a:xfrm>
            <a:off x="11065329" y="5869228"/>
            <a:ext cx="1126671" cy="538842"/>
          </a:xfrm>
          <a:prstGeom prst="rect">
            <a:avLst/>
          </a:prstGeom>
          <a:solidFill>
            <a:srgbClr val="808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Номер слайда 9">
            <a:extLst>
              <a:ext uri="{FF2B5EF4-FFF2-40B4-BE49-F238E27FC236}">
                <a16:creationId xmlns:a16="http://schemas.microsoft.com/office/drawing/2014/main" id="{245B9036-B48B-3648-E968-B2FE2D78A9B5}"/>
              </a:ext>
            </a:extLst>
          </p:cNvPr>
          <p:cNvSpPr txBox="1">
            <a:spLocks/>
          </p:cNvSpPr>
          <p:nvPr/>
        </p:nvSpPr>
        <p:spPr>
          <a:xfrm>
            <a:off x="11312237" y="5956087"/>
            <a:ext cx="448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2182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72EC6-E34C-5920-BFDB-34E7947A5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5B53CEE-B00E-5286-4C9C-28F1DA636FE3}"/>
              </a:ext>
            </a:extLst>
          </p:cNvPr>
          <p:cNvSpPr/>
          <p:nvPr/>
        </p:nvSpPr>
        <p:spPr>
          <a:xfrm>
            <a:off x="0" y="0"/>
            <a:ext cx="8149505" cy="916619"/>
          </a:xfrm>
          <a:prstGeom prst="rect">
            <a:avLst/>
          </a:prstGeom>
          <a:solidFill>
            <a:srgbClr val="808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A1FED6-F99F-BC33-0EEB-B5DBE4D46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879" y="1857867"/>
            <a:ext cx="11527617" cy="4351338"/>
          </a:xfrm>
        </p:spPr>
        <p:txBody>
          <a:bodyPr>
            <a:normAutofit/>
          </a:bodyPr>
          <a:lstStyle/>
          <a:p>
            <a:r>
              <a:rPr lang="ru-RU" sz="1800" b="0" i="0" u="none" strike="noStrike" baseline="0" dirty="0">
                <a:solidFill>
                  <a:srgbClr val="131313"/>
                </a:solidFill>
              </a:rPr>
              <a:t>Принцип </a:t>
            </a:r>
            <a:r>
              <a:rPr lang="ru-RU" sz="1800" dirty="0">
                <a:ea typeface="PT Sans" panose="020B0503020203020204" pitchFamily="34" charset="-52"/>
              </a:rPr>
              <a:t>–</a:t>
            </a:r>
            <a:r>
              <a:rPr lang="ru-RU" sz="1800" b="0" i="0" u="none" strike="noStrike" baseline="0" dirty="0">
                <a:solidFill>
                  <a:srgbClr val="131313"/>
                </a:solidFill>
              </a:rPr>
              <a:t> </a:t>
            </a:r>
            <a:r>
              <a:rPr lang="ru-RU" sz="1800" b="0" i="0" u="none" strike="noStrike" spc="-25" baseline="0" dirty="0">
                <a:solidFill>
                  <a:srgbClr val="141414"/>
                </a:solidFill>
                <a:ea typeface="Calibri" panose="020F0502020204030204" pitchFamily="34" charset="0"/>
              </a:rPr>
              <a:t>к</a:t>
            </a: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аждый пиксель заменяется взвешенным средним значением его окружения внутри окна размера 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K </a:t>
            </a: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× 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K</a:t>
            </a:r>
            <a:endParaRPr lang="ru-RU" sz="2000" dirty="0">
              <a:ea typeface="PT Sans" panose="020B0503020203020204" pitchFamily="34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218BA-C542-F796-14A0-E430FA8D0759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4CA971A-11BA-6E2B-0A0A-14247AA4EE4B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61A10831-7F0F-5BB2-1C74-E78B1A0B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279" y="5677477"/>
            <a:ext cx="529194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D4E92-7568-3494-9783-6FB626F0C926}"/>
              </a:ext>
            </a:extLst>
          </p:cNvPr>
          <p:cNvSpPr txBox="1"/>
          <p:nvPr/>
        </p:nvSpPr>
        <p:spPr>
          <a:xfrm>
            <a:off x="675279" y="916619"/>
            <a:ext cx="2917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Фильтр Гаусса</a:t>
            </a:r>
          </a:p>
        </p:txBody>
      </p:sp>
      <p:pic>
        <p:nvPicPr>
          <p:cNvPr id="2" name="Рисунок 1" descr="Изображение выглядит как Прямоугольник, диаграмма, прямоугольный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BED0B21-4B8E-FF8E-D795-F122136F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75" y="2498271"/>
            <a:ext cx="2427317" cy="2334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6E8105-017D-AAF2-90B9-5EA7CB6B7B4E}"/>
              </a:ext>
            </a:extLst>
          </p:cNvPr>
          <p:cNvSpPr txBox="1"/>
          <p:nvPr/>
        </p:nvSpPr>
        <p:spPr>
          <a:xfrm>
            <a:off x="1348922" y="4833257"/>
            <a:ext cx="229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Свертка с ядром 5 х 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3328C5-2F18-4E07-B617-F3659497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45" y="2546420"/>
            <a:ext cx="5363323" cy="2238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83EA55-F3BA-022B-AEA4-35054538749C}"/>
              </a:ext>
            </a:extLst>
          </p:cNvPr>
          <p:cNvSpPr txBox="1"/>
          <p:nvPr/>
        </p:nvSpPr>
        <p:spPr>
          <a:xfrm>
            <a:off x="7029747" y="5288994"/>
            <a:ext cx="174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CFD2E-BC5C-F8E5-2FCA-6158551904D8}"/>
              </a:ext>
            </a:extLst>
          </p:cNvPr>
          <p:cNvSpPr txBox="1"/>
          <p:nvPr/>
        </p:nvSpPr>
        <p:spPr>
          <a:xfrm>
            <a:off x="5786933" y="4833257"/>
            <a:ext cx="13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Без фильтра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1F0FC-5921-8EAC-B4DB-799269F53F7E}"/>
              </a:ext>
            </a:extLst>
          </p:cNvPr>
          <p:cNvSpPr txBox="1"/>
          <p:nvPr/>
        </p:nvSpPr>
        <p:spPr>
          <a:xfrm>
            <a:off x="8647077" y="4833257"/>
            <a:ext cx="13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 фильтром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AF40E-11DF-9571-087A-51226CD4A41D}"/>
              </a:ext>
            </a:extLst>
          </p:cNvPr>
          <p:cNvSpPr txBox="1"/>
          <p:nvPr/>
        </p:nvSpPr>
        <p:spPr>
          <a:xfrm>
            <a:off x="236839" y="-37488"/>
            <a:ext cx="7698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Распознавание на основе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95315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8066B-1CC9-1AD8-00A5-E72DC7492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6B2A37-ED1F-0D95-EBBD-6E147A7E3AF8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DB48EB-1701-E809-C00B-7B0A0BFDF401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CA63708-13D4-95DB-E3F7-8FC34F68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1593" y="5677477"/>
            <a:ext cx="463880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CE48B-D468-4939-E410-2045A621D97A}"/>
              </a:ext>
            </a:extLst>
          </p:cNvPr>
          <p:cNvSpPr txBox="1"/>
          <p:nvPr/>
        </p:nvSpPr>
        <p:spPr>
          <a:xfrm>
            <a:off x="675279" y="916619"/>
            <a:ext cx="9119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Принцип работы сверточной нейронной сети</a:t>
            </a:r>
          </a:p>
        </p:txBody>
      </p:sp>
      <p:pic>
        <p:nvPicPr>
          <p:cNvPr id="17" name="Рисунок 16" descr="Изображение выглядит как текст, диаграмм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6CB16C6-BEC8-9046-9019-710EB534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379" y="1812653"/>
            <a:ext cx="7003888" cy="2834924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Прямоугольник, снимок экрана, дизайн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CF84CBC-3752-D917-E4C4-A05C3519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845" y="4766329"/>
            <a:ext cx="2673855" cy="1822296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зарисовка, диаграмма, рисунок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2388716-75C7-4297-DBB5-8E33F0873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560" y="4682313"/>
            <a:ext cx="3617595" cy="1724660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05F75FE-88A5-6BBB-A2A3-B9870A3696FE}"/>
              </a:ext>
            </a:extLst>
          </p:cNvPr>
          <p:cNvCxnSpPr>
            <a:cxnSpLocks/>
          </p:cNvCxnSpPr>
          <p:nvPr/>
        </p:nvCxnSpPr>
        <p:spPr>
          <a:xfrm flipH="1">
            <a:off x="4433207" y="4196443"/>
            <a:ext cx="432707" cy="48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BBBA254-38D6-D8BF-4B5C-ABF8B79ED7BD}"/>
              </a:ext>
            </a:extLst>
          </p:cNvPr>
          <p:cNvCxnSpPr/>
          <p:nvPr/>
        </p:nvCxnSpPr>
        <p:spPr>
          <a:xfrm>
            <a:off x="6645729" y="4498521"/>
            <a:ext cx="489857" cy="3673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E7C34DE-ADDB-646A-7060-04405DA40F6B}"/>
              </a:ext>
            </a:extLst>
          </p:cNvPr>
          <p:cNvSpPr/>
          <p:nvPr/>
        </p:nvSpPr>
        <p:spPr>
          <a:xfrm>
            <a:off x="0" y="0"/>
            <a:ext cx="8149505" cy="916619"/>
          </a:xfrm>
          <a:prstGeom prst="rect">
            <a:avLst/>
          </a:prstGeom>
          <a:solidFill>
            <a:srgbClr val="808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77BA6-2843-E9EB-09F6-1AB8B939968A}"/>
              </a:ext>
            </a:extLst>
          </p:cNvPr>
          <p:cNvSpPr txBox="1"/>
          <p:nvPr/>
        </p:nvSpPr>
        <p:spPr>
          <a:xfrm>
            <a:off x="236839" y="-37488"/>
            <a:ext cx="7698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Распознавание на основе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362357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302ACA-F301-EC14-F4CC-6BF4BA6F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68044-81A9-0CBE-A772-00010F8361BC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C5F86DF-4DB6-DFC0-BB08-7931ECC79618}"/>
              </a:ext>
            </a:extLst>
          </p:cNvPr>
          <p:cNvSpPr/>
          <p:nvPr/>
        </p:nvSpPr>
        <p:spPr>
          <a:xfrm>
            <a:off x="8587062" y="14640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4B254ED-E3CE-64DB-F7D8-6E656AA9C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607" y="5677477"/>
            <a:ext cx="512866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AC566-A7AF-217B-E472-4801D788AE1D}"/>
              </a:ext>
            </a:extLst>
          </p:cNvPr>
          <p:cNvSpPr txBox="1"/>
          <p:nvPr/>
        </p:nvSpPr>
        <p:spPr>
          <a:xfrm>
            <a:off x="707937" y="964490"/>
            <a:ext cx="531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 данных для обучения</a:t>
            </a:r>
          </a:p>
        </p:txBody>
      </p:sp>
      <p:pic>
        <p:nvPicPr>
          <p:cNvPr id="2" name="Рисунок 1" descr="Изображение выглядит как текст, снимок экрана, искус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BB23EA-E61E-48BB-49A9-7F94F4BE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83" t="38338"/>
          <a:stretch>
            <a:fillRect/>
          </a:stretch>
        </p:blipFill>
        <p:spPr>
          <a:xfrm>
            <a:off x="1771649" y="1612194"/>
            <a:ext cx="2796309" cy="2159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951A4-D05C-D57A-FDC4-339B24C65727}"/>
              </a:ext>
            </a:extLst>
          </p:cNvPr>
          <p:cNvSpPr txBox="1"/>
          <p:nvPr/>
        </p:nvSpPr>
        <p:spPr>
          <a:xfrm>
            <a:off x="2185546" y="3811034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Разметка в </a:t>
            </a:r>
            <a:r>
              <a:rPr lang="en-US" dirty="0"/>
              <a:t>CVAT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3833C1DD-636B-D3D7-B2F5-EA13F0276973}"/>
              </a:ext>
            </a:extLst>
          </p:cNvPr>
          <p:cNvCxnSpPr>
            <a:cxnSpLocks/>
          </p:cNvCxnSpPr>
          <p:nvPr/>
        </p:nvCxnSpPr>
        <p:spPr>
          <a:xfrm>
            <a:off x="3072423" y="4180366"/>
            <a:ext cx="0" cy="639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Изображение выглядит как текст, Шрифт, белый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32D59A1-3AAE-6CAF-ADE1-BED37D0B3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11" y="4837339"/>
            <a:ext cx="4248150" cy="816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619C4-1E8A-8996-31CD-CBA4EA629A83}"/>
              </a:ext>
            </a:extLst>
          </p:cNvPr>
          <p:cNvSpPr txBox="1"/>
          <p:nvPr/>
        </p:nvSpPr>
        <p:spPr>
          <a:xfrm>
            <a:off x="1361153" y="5677477"/>
            <a:ext cx="342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Координаты рамок внутри кадра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3521FC0-B661-FA14-41E7-895C85ED3ED1}"/>
              </a:ext>
            </a:extLst>
          </p:cNvPr>
          <p:cNvSpPr/>
          <p:nvPr/>
        </p:nvSpPr>
        <p:spPr>
          <a:xfrm>
            <a:off x="0" y="0"/>
            <a:ext cx="8149505" cy="916619"/>
          </a:xfrm>
          <a:prstGeom prst="rect">
            <a:avLst/>
          </a:prstGeom>
          <a:solidFill>
            <a:srgbClr val="808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127A9-9DF8-D238-C29E-95C212391980}"/>
              </a:ext>
            </a:extLst>
          </p:cNvPr>
          <p:cNvSpPr txBox="1"/>
          <p:nvPr/>
        </p:nvSpPr>
        <p:spPr>
          <a:xfrm>
            <a:off x="236839" y="-37488"/>
            <a:ext cx="7698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Распознавание на основе нейронной сети</a:t>
            </a:r>
          </a:p>
        </p:txBody>
      </p:sp>
      <p:pic>
        <p:nvPicPr>
          <p:cNvPr id="11" name="Рисунок 10" descr="Изображение выглядит как трава, снимок экрана, на открытом воздух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93E6331-9751-B015-6F81-2E0801BA3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03" y="1897526"/>
            <a:ext cx="4331162" cy="3419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66BA89-2358-ADB3-145D-591B98D75259}"/>
              </a:ext>
            </a:extLst>
          </p:cNvPr>
          <p:cNvSpPr txBox="1"/>
          <p:nvPr/>
        </p:nvSpPr>
        <p:spPr>
          <a:xfrm>
            <a:off x="6593936" y="965594"/>
            <a:ext cx="4214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Работа обученной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185828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F4146-CAFD-7723-CAAC-42BE971F6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7F1E8E7-C2CA-8C45-BC73-DDAF5154C0BC}"/>
              </a:ext>
            </a:extLst>
          </p:cNvPr>
          <p:cNvSpPr/>
          <p:nvPr/>
        </p:nvSpPr>
        <p:spPr>
          <a:xfrm>
            <a:off x="10027877" y="5392510"/>
            <a:ext cx="1436914" cy="967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47C9E-112E-E0A9-37CD-EBFDA76E2C67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DCB082B-7597-9C97-3DFC-1F48F78506A1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F88D487-99FD-068A-7BC7-97241726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3467" y="5680775"/>
            <a:ext cx="635330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D8B73-DC4D-1776-4435-3ED0B79B6FFD}"/>
              </a:ext>
            </a:extLst>
          </p:cNvPr>
          <p:cNvSpPr txBox="1"/>
          <p:nvPr/>
        </p:nvSpPr>
        <p:spPr>
          <a:xfrm>
            <a:off x="135457" y="761467"/>
            <a:ext cx="3438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Оценка качества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8D306B-07F1-0480-3266-99AAB92C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4" y="3172870"/>
            <a:ext cx="3747364" cy="3370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DB5D2-4CBA-0F57-ADDE-CD81A6C427B5}"/>
              </a:ext>
            </a:extLst>
          </p:cNvPr>
          <p:cNvSpPr txBox="1"/>
          <p:nvPr/>
        </p:nvSpPr>
        <p:spPr>
          <a:xfrm>
            <a:off x="936520" y="6502641"/>
            <a:ext cx="234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Матрица неточностей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DD79E-CCBB-657C-C167-9A32EC72070F}"/>
              </a:ext>
            </a:extLst>
          </p:cNvPr>
          <p:cNvSpPr txBox="1"/>
          <p:nvPr/>
        </p:nvSpPr>
        <p:spPr>
          <a:xfrm>
            <a:off x="160655" y="1308754"/>
            <a:ext cx="111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Точность: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F56D90-6659-9F6F-88F8-A6B933DC3CC1}"/>
                  </a:ext>
                </a:extLst>
              </p:cNvPr>
              <p:cNvSpPr txBox="1"/>
              <p:nvPr/>
            </p:nvSpPr>
            <p:spPr>
              <a:xfrm>
                <a:off x="190594" y="1678086"/>
                <a:ext cx="3884158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𝑃𝑅𝐸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=0,94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F56D90-6659-9F6F-88F8-A6B933DC3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94" y="1678086"/>
                <a:ext cx="3884158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41358D4-FE7B-455B-CAD2-15F3CE603E6E}"/>
              </a:ext>
            </a:extLst>
          </p:cNvPr>
          <p:cNvSpPr txBox="1"/>
          <p:nvPr/>
        </p:nvSpPr>
        <p:spPr>
          <a:xfrm>
            <a:off x="135457" y="232584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Полнота: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4C0B02-FC8E-A46D-14D7-D0BAAA67DFD5}"/>
                  </a:ext>
                </a:extLst>
              </p:cNvPr>
              <p:cNvSpPr txBox="1"/>
              <p:nvPr/>
            </p:nvSpPr>
            <p:spPr>
              <a:xfrm>
                <a:off x="70051" y="2596134"/>
                <a:ext cx="4223998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𝑇𝑅𝑃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=0,92.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4C0B02-FC8E-A46D-14D7-D0BAAA67D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1" y="2596134"/>
                <a:ext cx="4223998" cy="617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7659E1-BC23-3AB9-276D-A98FE8E324D1}"/>
              </a:ext>
            </a:extLst>
          </p:cNvPr>
          <p:cNvSpPr/>
          <p:nvPr/>
        </p:nvSpPr>
        <p:spPr>
          <a:xfrm>
            <a:off x="0" y="0"/>
            <a:ext cx="8149505" cy="916619"/>
          </a:xfrm>
          <a:prstGeom prst="rect">
            <a:avLst/>
          </a:prstGeom>
          <a:solidFill>
            <a:srgbClr val="808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B0F5B-2CB2-2848-8E45-6908690BE643}"/>
              </a:ext>
            </a:extLst>
          </p:cNvPr>
          <p:cNvSpPr txBox="1"/>
          <p:nvPr/>
        </p:nvSpPr>
        <p:spPr>
          <a:xfrm>
            <a:off x="236839" y="-37488"/>
            <a:ext cx="7698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Распознавание на основе нейронной сети</a:t>
            </a:r>
          </a:p>
        </p:txBody>
      </p:sp>
      <p:pic>
        <p:nvPicPr>
          <p:cNvPr id="3" name="Рисунок 2" descr="Изображение выглядит как текст, снимок экрана, линия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BF0D623-B2A3-483C-FE63-7C867F47A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635" y="3677931"/>
            <a:ext cx="3313520" cy="19995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Прямоугольник, диаграмма, линия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1BEF0A3-D673-4DB7-74A8-587C18895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388" y="1279167"/>
            <a:ext cx="4438015" cy="17648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CCAF81-2BD6-7CCA-9A05-387B4A5EE116}"/>
              </a:ext>
            </a:extLst>
          </p:cNvPr>
          <p:cNvSpPr txBox="1"/>
          <p:nvPr/>
        </p:nvSpPr>
        <p:spPr>
          <a:xfrm>
            <a:off x="8660006" y="2925376"/>
            <a:ext cx="1769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Нахождение 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IoU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F5E4A-FEFF-2C8B-121D-EEAB4574C140}"/>
              </a:ext>
            </a:extLst>
          </p:cNvPr>
          <p:cNvSpPr txBox="1"/>
          <p:nvPr/>
        </p:nvSpPr>
        <p:spPr>
          <a:xfrm>
            <a:off x="7793635" y="5876034"/>
            <a:ext cx="3786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Графики метрик 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mAP</a:t>
            </a: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50 и 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mAP</a:t>
            </a: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50-95</a:t>
            </a:r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диаграмма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07B8894-3873-12B1-0AE1-2A8CD91D2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9178" y="2053967"/>
            <a:ext cx="2493309" cy="24427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144B3F-9922-6E08-3BDD-559041D3BAAC}"/>
              </a:ext>
            </a:extLst>
          </p:cNvPr>
          <p:cNvSpPr txBox="1"/>
          <p:nvPr/>
        </p:nvSpPr>
        <p:spPr>
          <a:xfrm>
            <a:off x="4688140" y="4580475"/>
            <a:ext cx="2543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График 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Precision</a:t>
            </a:r>
            <a:r>
              <a:rPr lang="ru-RU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-</a:t>
            </a:r>
            <a:r>
              <a:rPr lang="en-US" sz="1800" spc="-25" dirty="0">
                <a:solidFill>
                  <a:srgbClr val="141414"/>
                </a:solidFill>
                <a:effectLst/>
                <a:ea typeface="Calibri" panose="020F0502020204030204" pitchFamily="34" charset="0"/>
              </a:rPr>
              <a:t>Recall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945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7CC303-B335-CA7A-4B71-5A6A7AFC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33AD48B-5398-D265-B611-57C6767B8A4A}"/>
              </a:ext>
            </a:extLst>
          </p:cNvPr>
          <p:cNvSpPr/>
          <p:nvPr/>
        </p:nvSpPr>
        <p:spPr>
          <a:xfrm>
            <a:off x="9990331" y="5422528"/>
            <a:ext cx="1436914" cy="967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48C94-2ED8-A06E-3250-A4E8C5C59391}"/>
              </a:ext>
            </a:extLst>
          </p:cNvPr>
          <p:cNvSpPr txBox="1"/>
          <p:nvPr/>
        </p:nvSpPr>
        <p:spPr>
          <a:xfrm>
            <a:off x="11669403" y="634986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93C9383-52F6-9D31-C4A5-41CA46D8075E}"/>
              </a:ext>
            </a:extLst>
          </p:cNvPr>
          <p:cNvSpPr/>
          <p:nvPr/>
        </p:nvSpPr>
        <p:spPr>
          <a:xfrm>
            <a:off x="8587946" y="135755"/>
            <a:ext cx="3367216" cy="89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E437430-1755-FEB9-E6D5-31964459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888" y="5660852"/>
            <a:ext cx="365909" cy="365125"/>
          </a:xfrm>
        </p:spPr>
        <p:txBody>
          <a:bodyPr/>
          <a:lstStyle/>
          <a:p>
            <a:r>
              <a:rPr lang="ru-RU" sz="1400" dirty="0">
                <a:solidFill>
                  <a:schemeClr val="bg1"/>
                </a:solidFill>
                <a:latin typeface="Onest" pitchFamily="2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2DE80-C85C-B20C-3F73-1472CA3356F9}"/>
              </a:ext>
            </a:extLst>
          </p:cNvPr>
          <p:cNvSpPr txBox="1"/>
          <p:nvPr/>
        </p:nvSpPr>
        <p:spPr>
          <a:xfrm>
            <a:off x="864013" y="1134172"/>
            <a:ext cx="4308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Преобразование в модель </a:t>
            </a:r>
            <a:r>
              <a:rPr lang="en-US" sz="2400" dirty="0"/>
              <a:t>HSV</a:t>
            </a:r>
            <a:r>
              <a:rPr lang="ru-RU" sz="2400" dirty="0"/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B5EDF1-2BA9-0890-137E-8086DF6A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62" y="2289947"/>
            <a:ext cx="2896004" cy="3010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B6811E-73E9-0841-8BCD-17E06C9F6109}"/>
              </a:ext>
            </a:extLst>
          </p:cNvPr>
          <p:cNvSpPr txBox="1"/>
          <p:nvPr/>
        </p:nvSpPr>
        <p:spPr>
          <a:xfrm>
            <a:off x="2735775" y="55391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HSV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AFA4A-BB93-84B3-C59D-B5D26EBD854B}"/>
              </a:ext>
            </a:extLst>
          </p:cNvPr>
          <p:cNvSpPr txBox="1"/>
          <p:nvPr/>
        </p:nvSpPr>
        <p:spPr>
          <a:xfrm>
            <a:off x="1004500" y="1758226"/>
            <a:ext cx="402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– </a:t>
            </a:r>
            <a:r>
              <a:rPr lang="ru-RU" dirty="0"/>
              <a:t>тон, </a:t>
            </a:r>
            <a:r>
              <a:rPr lang="en-US" dirty="0"/>
              <a:t>S – </a:t>
            </a:r>
            <a:r>
              <a:rPr lang="ru-RU" dirty="0"/>
              <a:t>насыщенность, </a:t>
            </a:r>
            <a:r>
              <a:rPr lang="en-US" dirty="0"/>
              <a:t>V</a:t>
            </a:r>
            <a:r>
              <a:rPr lang="ru-RU" dirty="0"/>
              <a:t> – яркость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D228415-964A-EDE1-431B-56AD54BF0CE2}"/>
              </a:ext>
            </a:extLst>
          </p:cNvPr>
          <p:cNvSpPr/>
          <p:nvPr/>
        </p:nvSpPr>
        <p:spPr>
          <a:xfrm>
            <a:off x="0" y="0"/>
            <a:ext cx="8149505" cy="916619"/>
          </a:xfrm>
          <a:prstGeom prst="rect">
            <a:avLst/>
          </a:prstGeom>
          <a:solidFill>
            <a:srgbClr val="808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CDA34-912F-9485-B2F4-E992EDA76B64}"/>
              </a:ext>
            </a:extLst>
          </p:cNvPr>
          <p:cNvSpPr txBox="1"/>
          <p:nvPr/>
        </p:nvSpPr>
        <p:spPr>
          <a:xfrm>
            <a:off x="197486" y="98819"/>
            <a:ext cx="7984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</a:rPr>
              <a:t>Распознавание на основе цветового фильтра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65779-C851-B95F-AFB3-1B9DEA800782}"/>
              </a:ext>
            </a:extLst>
          </p:cNvPr>
          <p:cNvSpPr txBox="1"/>
          <p:nvPr/>
        </p:nvSpPr>
        <p:spPr>
          <a:xfrm>
            <a:off x="6516699" y="6352913"/>
            <a:ext cx="8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тени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B10EF-4104-9452-FB0C-30D00F9B0541}"/>
              </a:ext>
            </a:extLst>
          </p:cNvPr>
          <p:cNvSpPr txBox="1"/>
          <p:nvPr/>
        </p:nvSpPr>
        <p:spPr>
          <a:xfrm>
            <a:off x="9110445" y="634986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солнце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456D8F-041A-6CA6-08C6-2C284B93A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198" y="1711869"/>
            <a:ext cx="2632633" cy="45517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C51D527-C167-CCF6-C142-FD20C86D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140" y="3463833"/>
            <a:ext cx="2559154" cy="279978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на открытом воздухе, верховая езда, скейтборд, скейтпар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70A60E-1705-3FCD-A8B3-1868D3105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40" y="1780585"/>
            <a:ext cx="2559154" cy="16135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6AFF60-8FFB-C8D7-2E4C-3ADF6DAD398F}"/>
              </a:ext>
            </a:extLst>
          </p:cNvPr>
          <p:cNvSpPr txBox="1"/>
          <p:nvPr/>
        </p:nvSpPr>
        <p:spPr>
          <a:xfrm>
            <a:off x="7019887" y="1134171"/>
            <a:ext cx="269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Настройка фильтра</a:t>
            </a:r>
          </a:p>
        </p:txBody>
      </p:sp>
    </p:spTree>
    <p:extLst>
      <p:ext uri="{BB962C8B-B14F-4D97-AF65-F5344CB8AC3E}">
        <p14:creationId xmlns:p14="http://schemas.microsoft.com/office/powerpoint/2010/main" val="24813837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9a394fd-fb77-47b6-bf69-c05de5b27db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0191792201575499926DFE8491B8367" ma:contentTypeVersion="15" ma:contentTypeDescription="Создание документа." ma:contentTypeScope="" ma:versionID="f7c707a5f78119dba57cef450678f1b0">
  <xsd:schema xmlns:xsd="http://www.w3.org/2001/XMLSchema" xmlns:xs="http://www.w3.org/2001/XMLSchema" xmlns:p="http://schemas.microsoft.com/office/2006/metadata/properties" xmlns:ns3="4dfe27e9-dd98-4734-bffe-67c580d29816" xmlns:ns4="f9a394fd-fb77-47b6-bf69-c05de5b27dbe" targetNamespace="http://schemas.microsoft.com/office/2006/metadata/properties" ma:root="true" ma:fieldsID="716fc54b6199f6ccf08b4ddf603e85b4" ns3:_="" ns4:_="">
    <xsd:import namespace="4dfe27e9-dd98-4734-bffe-67c580d29816"/>
    <xsd:import namespace="f9a394fd-fb77-47b6-bf69-c05de5b27db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ServiceObjectDetectorVersions" minOccurs="0"/>
                <xsd:element ref="ns4:_activity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BillingMetadata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fe27e9-dd98-4734-bffe-67c580d298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a394fd-fb77-47b6-bf69-c05de5b27d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237C84-05B4-4AE2-9C55-18BA1A176A1E}">
  <ds:schemaRefs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4dfe27e9-dd98-4734-bffe-67c580d29816"/>
    <ds:schemaRef ds:uri="http://schemas.microsoft.com/office/2006/documentManagement/types"/>
    <ds:schemaRef ds:uri="f9a394fd-fb77-47b6-bf69-c05de5b27db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4EF0E7-F3F3-4B7A-8925-A181B5D6F5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fe27e9-dd98-4734-bffe-67c580d29816"/>
    <ds:schemaRef ds:uri="f9a394fd-fb77-47b6-bf69-c05de5b27d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E8F896-6F4F-4484-A7A4-42E0D6D5D9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10585</TotalTime>
  <Words>399</Words>
  <Application>Microsoft Office PowerPoint</Application>
  <PresentationFormat>Широкоэкранный</PresentationFormat>
  <Paragraphs>103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Cambria Math</vt:lpstr>
      <vt:lpstr>Onest</vt:lpstr>
      <vt:lpstr>PT Sans</vt:lpstr>
      <vt:lpstr>Times New Roman</vt:lpstr>
      <vt:lpstr>Ubuntu</vt:lpstr>
      <vt:lpstr>Тема Office</vt:lpstr>
      <vt:lpstr>  Система технического зрения для поиска пострадавших в чрезвычайных ситуациях с применением БПЛА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Крохмаль Владислав Владимирович</dc:creator>
  <cp:lastModifiedBy>Круглов Алексей Сергеевич</cp:lastModifiedBy>
  <cp:revision>67</cp:revision>
  <dcterms:created xsi:type="dcterms:W3CDTF">2022-11-16T12:37:18Z</dcterms:created>
  <dcterms:modified xsi:type="dcterms:W3CDTF">2025-09-05T12:28:24Z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0x010100B0191792201575499926DFE8491B8367</vt:lpwstr>
  </property>
</Properties>
</file>